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0" r:id="rId4"/>
    <p:sldId id="262" r:id="rId5"/>
    <p:sldId id="263" r:id="rId6"/>
    <p:sldId id="267" r:id="rId7"/>
    <p:sldId id="268" r:id="rId8"/>
    <p:sldId id="269" r:id="rId9"/>
    <p:sldId id="264" r:id="rId10"/>
    <p:sldId id="280" r:id="rId11"/>
    <p:sldId id="265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5A95B-4748-4FCF-A298-ABB6019839B9}" v="923" dt="2024-11-08T20:17:35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Grünzweil" userId="0486b1c61146c26f" providerId="LiveId" clId="{1675A95B-4748-4FCF-A298-ABB6019839B9}"/>
    <pc:docChg chg="undo custSel modSld">
      <pc:chgData name="Lukas Grünzweil" userId="0486b1c61146c26f" providerId="LiveId" clId="{1675A95B-4748-4FCF-A298-ABB6019839B9}" dt="2024-11-14T19:15:15.771" v="51" actId="20577"/>
      <pc:docMkLst>
        <pc:docMk/>
      </pc:docMkLst>
      <pc:sldChg chg="modSp mod">
        <pc:chgData name="Lukas Grünzweil" userId="0486b1c61146c26f" providerId="LiveId" clId="{1675A95B-4748-4FCF-A298-ABB6019839B9}" dt="2024-11-14T17:55:01.953" v="17" actId="14100"/>
        <pc:sldMkLst>
          <pc:docMk/>
          <pc:sldMk cId="983139501" sldId="265"/>
        </pc:sldMkLst>
        <pc:spChg chg="mod">
          <ac:chgData name="Lukas Grünzweil" userId="0486b1c61146c26f" providerId="LiveId" clId="{1675A95B-4748-4FCF-A298-ABB6019839B9}" dt="2024-11-14T17:54:54.049" v="14" actId="14100"/>
          <ac:spMkLst>
            <pc:docMk/>
            <pc:sldMk cId="983139501" sldId="265"/>
            <ac:spMk id="17" creationId="{CDEF741B-2055-F2AD-F059-201269CE8034}"/>
          </ac:spMkLst>
        </pc:spChg>
        <pc:spChg chg="mod">
          <ac:chgData name="Lukas Grünzweil" userId="0486b1c61146c26f" providerId="LiveId" clId="{1675A95B-4748-4FCF-A298-ABB6019839B9}" dt="2024-11-14T17:54:56.096" v="15" actId="14100"/>
          <ac:spMkLst>
            <pc:docMk/>
            <pc:sldMk cId="983139501" sldId="265"/>
            <ac:spMk id="18" creationId="{21A712D0-F2DD-3838-130F-A998AE6949B9}"/>
          </ac:spMkLst>
        </pc:spChg>
        <pc:grpChg chg="mod">
          <ac:chgData name="Lukas Grünzweil" userId="0486b1c61146c26f" providerId="LiveId" clId="{1675A95B-4748-4FCF-A298-ABB6019839B9}" dt="2024-11-14T17:55:01.953" v="17" actId="14100"/>
          <ac:grpSpMkLst>
            <pc:docMk/>
            <pc:sldMk cId="983139501" sldId="265"/>
            <ac:grpSpMk id="19" creationId="{3E19251B-EBE9-A01C-BC1D-EF4E80E77E66}"/>
          </ac:grpSpMkLst>
        </pc:grpChg>
      </pc:sldChg>
      <pc:sldChg chg="modSp mod">
        <pc:chgData name="Lukas Grünzweil" userId="0486b1c61146c26f" providerId="LiveId" clId="{1675A95B-4748-4FCF-A298-ABB6019839B9}" dt="2024-11-14T19:14:51.723" v="46" actId="14100"/>
        <pc:sldMkLst>
          <pc:docMk/>
          <pc:sldMk cId="514968477" sldId="272"/>
        </pc:sldMkLst>
        <pc:spChg chg="mod">
          <ac:chgData name="Lukas Grünzweil" userId="0486b1c61146c26f" providerId="LiveId" clId="{1675A95B-4748-4FCF-A298-ABB6019839B9}" dt="2024-11-14T19:14:16.868" v="25" actId="14100"/>
          <ac:spMkLst>
            <pc:docMk/>
            <pc:sldMk cId="514968477" sldId="272"/>
            <ac:spMk id="27" creationId="{5BBE5B0A-0E81-D5CA-6D9B-40559647AF96}"/>
          </ac:spMkLst>
        </pc:spChg>
        <pc:spChg chg="mod">
          <ac:chgData name="Lukas Grünzweil" userId="0486b1c61146c26f" providerId="LiveId" clId="{1675A95B-4748-4FCF-A298-ABB6019839B9}" dt="2024-11-14T19:14:48.901" v="45" actId="20577"/>
          <ac:spMkLst>
            <pc:docMk/>
            <pc:sldMk cId="514968477" sldId="272"/>
            <ac:spMk id="28" creationId="{0AB81BB3-088C-7F2D-7DE4-A3E4EF6848AF}"/>
          </ac:spMkLst>
        </pc:spChg>
        <pc:grpChg chg="mod">
          <ac:chgData name="Lukas Grünzweil" userId="0486b1c61146c26f" providerId="LiveId" clId="{1675A95B-4748-4FCF-A298-ABB6019839B9}" dt="2024-11-14T19:14:51.723" v="46" actId="14100"/>
          <ac:grpSpMkLst>
            <pc:docMk/>
            <pc:sldMk cId="514968477" sldId="272"/>
            <ac:grpSpMk id="26" creationId="{2BD5819F-4236-2025-FBEB-3834DEC7CF16}"/>
          </ac:grpSpMkLst>
        </pc:grpChg>
      </pc:sldChg>
      <pc:sldChg chg="modSp mod">
        <pc:chgData name="Lukas Grünzweil" userId="0486b1c61146c26f" providerId="LiveId" clId="{1675A95B-4748-4FCF-A298-ABB6019839B9}" dt="2024-11-14T19:15:15.771" v="51" actId="20577"/>
        <pc:sldMkLst>
          <pc:docMk/>
          <pc:sldMk cId="764739504" sldId="273"/>
        </pc:sldMkLst>
        <pc:spChg chg="mod">
          <ac:chgData name="Lukas Grünzweil" userId="0486b1c61146c26f" providerId="LiveId" clId="{1675A95B-4748-4FCF-A298-ABB6019839B9}" dt="2024-11-14T17:55:33.351" v="18" actId="14100"/>
          <ac:spMkLst>
            <pc:docMk/>
            <pc:sldMk cId="764739504" sldId="273"/>
            <ac:spMk id="30" creationId="{A661AA84-5084-1A1E-9882-158461646CEF}"/>
          </ac:spMkLst>
        </pc:spChg>
        <pc:spChg chg="mod">
          <ac:chgData name="Lukas Grünzweil" userId="0486b1c61146c26f" providerId="LiveId" clId="{1675A95B-4748-4FCF-A298-ABB6019839B9}" dt="2024-11-14T19:15:15.771" v="51" actId="20577"/>
          <ac:spMkLst>
            <pc:docMk/>
            <pc:sldMk cId="764739504" sldId="273"/>
            <ac:spMk id="31" creationId="{182A571A-B459-5B5E-6E84-425571A76461}"/>
          </ac:spMkLst>
        </pc:spChg>
        <pc:grpChg chg="mod">
          <ac:chgData name="Lukas Grünzweil" userId="0486b1c61146c26f" providerId="LiveId" clId="{1675A95B-4748-4FCF-A298-ABB6019839B9}" dt="2024-11-14T17:54:10.930" v="1" actId="14100"/>
          <ac:grpSpMkLst>
            <pc:docMk/>
            <pc:sldMk cId="764739504" sldId="273"/>
            <ac:grpSpMk id="29" creationId="{F3A1BA24-DDD6-A819-81C3-F86E03160AA8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65101-4A90-4ADA-A3ED-7BBC1ED3F106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1A1D6-6480-410E-8C65-B9E97B516B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67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Ritterschlag und Lehen werden später in der Präsentation erklärt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1A1D6-6480-410E-8C65-B9E97B516B6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98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0ACC-D5E5-84D5-3464-10C426C58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269B-55CF-1654-E803-C38D227A4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E4520-EEFC-0A32-70EA-16E5C842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485C3-BCEE-A0EC-4398-A6AEE57C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857E4-4B69-5863-5A7F-DAB7A217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78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80C1-1637-369E-6613-6F169AEB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72637-B054-2E7E-0957-59594A63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6A94-EC68-7ADE-BC28-C29C6F7B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72578-A936-879E-DC73-2D373FEB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5F34E-5F24-AB5F-790F-3FE2E38C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50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DBBD31-35B8-086B-34EB-526802777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3155E-6B07-5015-2B46-66CE2DA43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47D11-2AB8-417A-2DC1-5D8E700A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D990-10DE-D025-ADF5-8E0FE687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18765-85AE-E686-266C-429C445B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27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278F-5351-68FA-7E22-1B204BC7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ld English Text MT" panose="03040902040508030806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462DA-1B8F-A5A5-D9BD-EE92294B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ld English Text MT" panose="03040902040508030806" pitchFamily="66" charset="0"/>
              </a:defRPr>
            </a:lvl1pPr>
            <a:lvl2pPr>
              <a:defRPr>
                <a:latin typeface="Old English Text MT" panose="03040902040508030806" pitchFamily="66" charset="0"/>
              </a:defRPr>
            </a:lvl2pPr>
            <a:lvl3pPr>
              <a:defRPr>
                <a:latin typeface="Old English Text MT" panose="03040902040508030806" pitchFamily="66" charset="0"/>
              </a:defRPr>
            </a:lvl3pPr>
            <a:lvl4pPr>
              <a:defRPr>
                <a:latin typeface="Old English Text MT" panose="03040902040508030806" pitchFamily="66" charset="0"/>
              </a:defRPr>
            </a:lvl4pPr>
            <a:lvl5pPr>
              <a:defRPr>
                <a:latin typeface="Old English Text MT" panose="03040902040508030806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9293F-E87E-8A4F-7C3B-3A9F4311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C6FE8-E748-1AE5-EF1D-906FC03B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8DA6A-A350-6531-4C72-0546798E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52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C871-A631-E03E-73BC-AADD93AC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0CE08-30FE-36A4-A20C-ABB195B8A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DEECB-FA00-5B36-B9F7-B97C2923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E9543-FF0A-8728-FF5C-47C35658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5BDC-FD99-2754-5B31-44360BF9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50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B5AF-187E-E9CD-7074-BE2CE968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E417-2429-5FBB-CC26-EAF0F6937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5575E-7CE4-5926-B3F0-06F80F267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5054F-C3A7-6DD6-4CAD-BE2D3BCF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1461C-C9FB-BCB9-EB47-428362FE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ECE77-B9F4-6B2E-9C2A-5FA6D0DD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95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A0D-EEE8-9B06-2842-8C1433E8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77775-D126-C9F9-6CC5-631C73B9F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86B3-6146-8CF7-EE4D-498685F9C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A4445-406C-50B1-4773-28DEAB5A2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91CAA-F06A-5752-6F8B-71835E0F9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E67D5-7F6E-9872-20A0-5A6E3D2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3A151-71C1-4450-6FF7-A52115CE2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E379E-46DB-6618-EDE6-8FD8EE1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09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083A-C5DB-0470-8899-E96253EA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8625B-E1BA-06D9-0557-F176A88F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02E53-7309-782F-8967-25A6CBB4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70FF-0A18-C006-A51E-EEE38D3A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50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01422-BEEA-1CAD-AFFC-91C9F51A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8094B-7606-22DC-F905-460F82C9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7E536-7CF0-2DD6-EFCB-32881EB5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6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6EFB-F0ED-8FF4-E053-3627BD53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2D99-CE97-74BD-3B91-678C4820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7DDBE-D317-2CB3-2793-E902A651F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A11BF-42F5-AD82-D6B9-E5D64C8E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48C6-4B24-28F3-9470-948208E1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789E0-AF70-8852-B3A4-83B7FB49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37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728C-2925-4B58-7794-BA4E6110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F4205-EDB4-CC9B-72F0-8F135B3FD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41151-6F3D-6E98-5BBD-6FC887AB5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268FF-3168-4250-64FE-03BA3A90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5028F-8555-0DBB-476E-F6CC7B5B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2EB85-EF5C-06A4-9CD8-5DAFD97A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54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78681-E069-B9BB-440A-9D59B35B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03317-CC5E-7934-69B4-1FF8A21C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4418A-8665-73A1-D4A3-B841F529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4C6D97-1B40-4373-A934-0DA88AF1B610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57955-F892-2898-DAED-BD1DC3B40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DBD2F-CED7-846F-4FE6-A4D55E9EC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7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cs/photo/590974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747" y="-2554335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79536" y="6858000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243" y="-727019"/>
            <a:ext cx="13032486" cy="81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CE0AE-79F6-6F6F-9094-AF7B41375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5ED0C-E9A9-7F6E-CF8C-2CA1CD4F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Rüstung</a:t>
            </a:r>
          </a:p>
        </p:txBody>
      </p:sp>
      <p:pic>
        <p:nvPicPr>
          <p:cNvPr id="2050" name="Picture 2" descr="Ritterrüstung, Rüstungstahl, tragbar 2765.00 € Ritterrüstung, Rüstungstahl,  tragbar kaufen">
            <a:extLst>
              <a:ext uri="{FF2B5EF4-FFF2-40B4-BE49-F238E27FC236}">
                <a16:creationId xmlns:a16="http://schemas.microsoft.com/office/drawing/2014/main" id="{DDEF2E00-615F-9888-F712-177E35744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74" y="365125"/>
            <a:ext cx="2648251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377C743-4D76-E908-DE16-9CD0E9D3D3EE}"/>
              </a:ext>
            </a:extLst>
          </p:cNvPr>
          <p:cNvGrpSpPr/>
          <p:nvPr/>
        </p:nvGrpSpPr>
        <p:grpSpPr>
          <a:xfrm>
            <a:off x="6696854" y="5594619"/>
            <a:ext cx="1929384" cy="369332"/>
            <a:chOff x="7558013" y="3902880"/>
            <a:chExt cx="1929384" cy="36933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E16B9ED-DA5B-E2E6-B969-B1AA4FC7852C}"/>
                </a:ext>
              </a:extLst>
            </p:cNvPr>
            <p:cNvSpPr txBox="1"/>
            <p:nvPr/>
          </p:nvSpPr>
          <p:spPr>
            <a:xfrm>
              <a:off x="8079221" y="3902880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Sporen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73287F35-FA14-CAD4-5B0F-47DF6EA4CA1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558013" y="4087546"/>
              <a:ext cx="521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AB72297-710F-C9BF-769F-1D0C98B9C145}"/>
              </a:ext>
            </a:extLst>
          </p:cNvPr>
          <p:cNvGrpSpPr/>
          <p:nvPr/>
        </p:nvGrpSpPr>
        <p:grpSpPr>
          <a:xfrm>
            <a:off x="6696854" y="5096929"/>
            <a:ext cx="1929384" cy="369332"/>
            <a:chOff x="7571232" y="3758184"/>
            <a:chExt cx="1929384" cy="369332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AEF4A4B-3B77-82A2-B67C-2C00EB54FADC}"/>
                </a:ext>
              </a:extLst>
            </p:cNvPr>
            <p:cNvSpPr txBox="1"/>
            <p:nvPr/>
          </p:nvSpPr>
          <p:spPr>
            <a:xfrm>
              <a:off x="8092440" y="3758184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Beinlinge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6C8E256A-5DE1-B935-D211-851D155B301D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7571232" y="3942850"/>
              <a:ext cx="521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6517CB3-BD62-68D9-07EF-A4FFCA5D88F4}"/>
              </a:ext>
            </a:extLst>
          </p:cNvPr>
          <p:cNvGrpSpPr/>
          <p:nvPr/>
        </p:nvGrpSpPr>
        <p:grpSpPr>
          <a:xfrm>
            <a:off x="2487716" y="3905012"/>
            <a:ext cx="2824948" cy="369332"/>
            <a:chOff x="7736372" y="5277161"/>
            <a:chExt cx="2824948" cy="369332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77EEACB-7EEF-985F-BE7A-20FFEA847878}"/>
                </a:ext>
              </a:extLst>
            </p:cNvPr>
            <p:cNvSpPr txBox="1"/>
            <p:nvPr/>
          </p:nvSpPr>
          <p:spPr>
            <a:xfrm>
              <a:off x="7736372" y="5277161"/>
              <a:ext cx="2433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Wattierte Unterpolster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E72A193F-D5BD-5C90-4668-8D1267D9D8D1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384" y="5468112"/>
              <a:ext cx="4649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3F8F7C0-D342-FAB9-39C4-F3F29ABED5B8}"/>
              </a:ext>
            </a:extLst>
          </p:cNvPr>
          <p:cNvGrpSpPr/>
          <p:nvPr/>
        </p:nvGrpSpPr>
        <p:grpSpPr>
          <a:xfrm>
            <a:off x="3208060" y="1755304"/>
            <a:ext cx="2433163" cy="369332"/>
            <a:chOff x="6776252" y="5360411"/>
            <a:chExt cx="2433163" cy="369332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3E9D010-4528-4259-801A-143B8CD4F5BF}"/>
                </a:ext>
              </a:extLst>
            </p:cNvPr>
            <p:cNvSpPr txBox="1"/>
            <p:nvPr/>
          </p:nvSpPr>
          <p:spPr>
            <a:xfrm>
              <a:off x="6776252" y="5360411"/>
              <a:ext cx="2433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Gambeson</a:t>
              </a:r>
              <a:endParaRPr lang="de-DE" dirty="0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2907248-30DA-75F5-3AA3-0FB97D6CCD9A}"/>
                </a:ext>
              </a:extLst>
            </p:cNvPr>
            <p:cNvCxnSpPr>
              <a:cxnSpLocks/>
            </p:cNvCxnSpPr>
            <p:nvPr/>
          </p:nvCxnSpPr>
          <p:spPr>
            <a:xfrm>
              <a:off x="7992833" y="5545077"/>
              <a:ext cx="603797" cy="29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E2F5DA6-6033-8664-619C-2F19768E3089}"/>
              </a:ext>
            </a:extLst>
          </p:cNvPr>
          <p:cNvGrpSpPr/>
          <p:nvPr/>
        </p:nvGrpSpPr>
        <p:grpSpPr>
          <a:xfrm>
            <a:off x="6802666" y="4450598"/>
            <a:ext cx="1929384" cy="369332"/>
            <a:chOff x="7571232" y="3758184"/>
            <a:chExt cx="1929384" cy="369332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355AB9CD-84F8-EA1B-028D-C8AF330E4EAD}"/>
                </a:ext>
              </a:extLst>
            </p:cNvPr>
            <p:cNvSpPr txBox="1"/>
            <p:nvPr/>
          </p:nvSpPr>
          <p:spPr>
            <a:xfrm>
              <a:off x="8092440" y="3758184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Riemen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586CC4-C40B-F2C3-D773-7FFFE9FF2BC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7571232" y="3942850"/>
              <a:ext cx="521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9972AAF-D50C-B450-14C5-E22C41895823}"/>
              </a:ext>
            </a:extLst>
          </p:cNvPr>
          <p:cNvGrpSpPr/>
          <p:nvPr/>
        </p:nvGrpSpPr>
        <p:grpSpPr>
          <a:xfrm>
            <a:off x="7033260" y="1782231"/>
            <a:ext cx="2258798" cy="567289"/>
            <a:chOff x="7571232" y="3758184"/>
            <a:chExt cx="1929384" cy="646331"/>
          </a:xfrm>
        </p:grpSpPr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2EF713E-6C02-2515-2F52-2C4A0836B690}"/>
                </a:ext>
              </a:extLst>
            </p:cNvPr>
            <p:cNvSpPr txBox="1"/>
            <p:nvPr/>
          </p:nvSpPr>
          <p:spPr>
            <a:xfrm>
              <a:off x="8092440" y="3758184"/>
              <a:ext cx="1408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Panzerhemd</a:t>
              </a:r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557A9E05-3964-5563-2707-304FCBE29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232" y="3937901"/>
              <a:ext cx="521208" cy="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247EC7F-B376-CB9F-98F9-BEBD25015FF6}"/>
              </a:ext>
            </a:extLst>
          </p:cNvPr>
          <p:cNvGrpSpPr/>
          <p:nvPr/>
        </p:nvGrpSpPr>
        <p:grpSpPr>
          <a:xfrm>
            <a:off x="6514057" y="688766"/>
            <a:ext cx="2240923" cy="369332"/>
            <a:chOff x="7571232" y="3725727"/>
            <a:chExt cx="1914116" cy="420792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B39DF0C-5A2C-43F6-B907-CC1FBE8BFBFC}"/>
                </a:ext>
              </a:extLst>
            </p:cNvPr>
            <p:cNvSpPr txBox="1"/>
            <p:nvPr/>
          </p:nvSpPr>
          <p:spPr>
            <a:xfrm>
              <a:off x="8077172" y="3725727"/>
              <a:ext cx="1408176" cy="420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Vollvisierhelm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A4C80A16-BF96-BB28-9637-BE56DC000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232" y="3937901"/>
              <a:ext cx="521208" cy="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09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er Ehrenkodex - Drei Klingen e.V.">
            <a:extLst>
              <a:ext uri="{FF2B5EF4-FFF2-40B4-BE49-F238E27FC236}">
                <a16:creationId xmlns:a16="http://schemas.microsoft.com/office/drawing/2014/main" id="{05B2EE71-FB2B-024D-22CA-88E6FAD4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42" y="0"/>
            <a:ext cx="4577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E5AB20D-2F1A-51AE-3957-0062117E48A3}"/>
              </a:ext>
            </a:extLst>
          </p:cNvPr>
          <p:cNvSpPr/>
          <p:nvPr/>
        </p:nvSpPr>
        <p:spPr>
          <a:xfrm>
            <a:off x="4362452" y="-58003"/>
            <a:ext cx="4876800" cy="6974005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1174 h 6858000"/>
              <a:gd name="connsiteX3" fmla="*/ 4754329 w 4876800"/>
              <a:gd name="connsiteY3" fmla="*/ 9591 h 6858000"/>
              <a:gd name="connsiteX4" fmla="*/ 3304719 w 4876800"/>
              <a:gd name="connsiteY4" fmla="*/ 2516352 h 6858000"/>
              <a:gd name="connsiteX5" fmla="*/ 3304008 w 4876800"/>
              <a:gd name="connsiteY5" fmla="*/ 4336217 h 6858000"/>
              <a:gd name="connsiteX6" fmla="*/ 4745281 w 4876800"/>
              <a:gd name="connsiteY6" fmla="*/ 6846921 h 6858000"/>
              <a:gd name="connsiteX7" fmla="*/ 4876800 w 4876800"/>
              <a:gd name="connsiteY7" fmla="*/ 6857541 h 6858000"/>
              <a:gd name="connsiteX8" fmla="*/ 4876800 w 4876800"/>
              <a:gd name="connsiteY8" fmla="*/ 6858000 h 6858000"/>
              <a:gd name="connsiteX9" fmla="*/ 0 w 48768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1174"/>
                </a:lnTo>
                <a:lnTo>
                  <a:pt x="4754329" y="9591"/>
                </a:lnTo>
                <a:cubicBezTo>
                  <a:pt x="4073068" y="116746"/>
                  <a:pt x="3489145" y="1112018"/>
                  <a:pt x="3304719" y="2516352"/>
                </a:cubicBezTo>
                <a:cubicBezTo>
                  <a:pt x="3226525" y="3111767"/>
                  <a:pt x="3226280" y="3740533"/>
                  <a:pt x="3304008" y="4336217"/>
                </a:cubicBezTo>
                <a:cubicBezTo>
                  <a:pt x="3486703" y="5736337"/>
                  <a:pt x="4066597" y="6732172"/>
                  <a:pt x="4745281" y="6846921"/>
                </a:cubicBezTo>
                <a:lnTo>
                  <a:pt x="4876800" y="6857541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E19251B-EBE9-A01C-BC1D-EF4E80E77E66}"/>
              </a:ext>
            </a:extLst>
          </p:cNvPr>
          <p:cNvGrpSpPr/>
          <p:nvPr/>
        </p:nvGrpSpPr>
        <p:grpSpPr>
          <a:xfrm>
            <a:off x="838200" y="1782859"/>
            <a:ext cx="6211824" cy="3932006"/>
            <a:chOff x="838200" y="1782859"/>
            <a:chExt cx="4552950" cy="3932006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CDEF741B-2055-F2AD-F059-201269CE8034}"/>
                </a:ext>
              </a:extLst>
            </p:cNvPr>
            <p:cNvSpPr/>
            <p:nvPr/>
          </p:nvSpPr>
          <p:spPr>
            <a:xfrm>
              <a:off x="838200" y="1782859"/>
              <a:ext cx="4552950" cy="1024350"/>
            </a:xfrm>
            <a:custGeom>
              <a:avLst/>
              <a:gdLst>
                <a:gd name="connsiteX0" fmla="*/ 0 w 4552950"/>
                <a:gd name="connsiteY0" fmla="*/ 292132 h 1752759"/>
                <a:gd name="connsiteX1" fmla="*/ 292132 w 4552950"/>
                <a:gd name="connsiteY1" fmla="*/ 0 h 1752759"/>
                <a:gd name="connsiteX2" fmla="*/ 4260818 w 4552950"/>
                <a:gd name="connsiteY2" fmla="*/ 0 h 1752759"/>
                <a:gd name="connsiteX3" fmla="*/ 4552950 w 4552950"/>
                <a:gd name="connsiteY3" fmla="*/ 292132 h 1752759"/>
                <a:gd name="connsiteX4" fmla="*/ 4552950 w 4552950"/>
                <a:gd name="connsiteY4" fmla="*/ 1460627 h 1752759"/>
                <a:gd name="connsiteX5" fmla="*/ 4260818 w 4552950"/>
                <a:gd name="connsiteY5" fmla="*/ 1752759 h 1752759"/>
                <a:gd name="connsiteX6" fmla="*/ 292132 w 4552950"/>
                <a:gd name="connsiteY6" fmla="*/ 1752759 h 1752759"/>
                <a:gd name="connsiteX7" fmla="*/ 0 w 4552950"/>
                <a:gd name="connsiteY7" fmla="*/ 1460627 h 1752759"/>
                <a:gd name="connsiteX8" fmla="*/ 0 w 4552950"/>
                <a:gd name="connsiteY8" fmla="*/ 292132 h 175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950" h="1752759">
                  <a:moveTo>
                    <a:pt x="0" y="292132"/>
                  </a:moveTo>
                  <a:cubicBezTo>
                    <a:pt x="0" y="130792"/>
                    <a:pt x="130792" y="0"/>
                    <a:pt x="292132" y="0"/>
                  </a:cubicBezTo>
                  <a:lnTo>
                    <a:pt x="4260818" y="0"/>
                  </a:lnTo>
                  <a:cubicBezTo>
                    <a:pt x="4422158" y="0"/>
                    <a:pt x="4552950" y="130792"/>
                    <a:pt x="4552950" y="292132"/>
                  </a:cubicBezTo>
                  <a:lnTo>
                    <a:pt x="4552950" y="1460627"/>
                  </a:lnTo>
                  <a:cubicBezTo>
                    <a:pt x="4552950" y="1621967"/>
                    <a:pt x="4422158" y="1752759"/>
                    <a:pt x="4260818" y="1752759"/>
                  </a:cubicBezTo>
                  <a:lnTo>
                    <a:pt x="292132" y="1752759"/>
                  </a:lnTo>
                  <a:cubicBezTo>
                    <a:pt x="130792" y="1752759"/>
                    <a:pt x="0" y="1621967"/>
                    <a:pt x="0" y="1460627"/>
                  </a:cubicBezTo>
                  <a:lnTo>
                    <a:pt x="0" y="292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43" tIns="268443" rIns="268443" bIns="268443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4800" kern="1200" dirty="0" err="1"/>
                <a:t>Ehrenkodex</a:t>
              </a:r>
              <a:r>
                <a:rPr lang="de-DE" sz="500" kern="1200" dirty="0" err="1"/>
                <a:t>x</a:t>
              </a:r>
              <a:endParaRPr lang="de-DE" sz="500" kern="1200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21A712D0-F2DD-3838-130F-A998AE6949B9}"/>
                </a:ext>
              </a:extLst>
            </p:cNvPr>
            <p:cNvSpPr/>
            <p:nvPr/>
          </p:nvSpPr>
          <p:spPr>
            <a:xfrm>
              <a:off x="838200" y="2899381"/>
              <a:ext cx="4552950" cy="2815484"/>
            </a:xfrm>
            <a:custGeom>
              <a:avLst/>
              <a:gdLst>
                <a:gd name="connsiteX0" fmla="*/ 0 w 4552950"/>
                <a:gd name="connsiteY0" fmla="*/ 0 h 2175699"/>
                <a:gd name="connsiteX1" fmla="*/ 4552950 w 4552950"/>
                <a:gd name="connsiteY1" fmla="*/ 0 h 2175699"/>
                <a:gd name="connsiteX2" fmla="*/ 4552950 w 4552950"/>
                <a:gd name="connsiteY2" fmla="*/ 2175699 h 2175699"/>
                <a:gd name="connsiteX3" fmla="*/ 0 w 4552950"/>
                <a:gd name="connsiteY3" fmla="*/ 2175699 h 2175699"/>
                <a:gd name="connsiteX4" fmla="*/ 0 w 4552950"/>
                <a:gd name="connsiteY4" fmla="*/ 0 h 217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2950" h="2175699">
                  <a:moveTo>
                    <a:pt x="0" y="0"/>
                  </a:moveTo>
                  <a:lnTo>
                    <a:pt x="4552950" y="0"/>
                  </a:lnTo>
                  <a:lnTo>
                    <a:pt x="4552950" y="2175699"/>
                  </a:lnTo>
                  <a:lnTo>
                    <a:pt x="0" y="21756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556" tIns="55880" rIns="312928" bIns="55880" numCol="1" spcCol="1270" anchor="t" anchorCtr="0">
              <a:noAutofit/>
            </a:bodyPr>
            <a:lstStyle/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kern="1200" dirty="0"/>
                <a:t> Treue, Mut, Respekt</a:t>
              </a: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kern="1200" dirty="0"/>
                <a:t> Wappen</a:t>
              </a: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44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CFF1C82-4477-57FE-10BF-B9416C5D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9831395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027E-84BA-8AF0-181F-4ACB2AFA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ezirk Horn: Ritterturnier auf der Rosenburg 30.9. &amp; 1.10 und 7. &amp; 8.  Oktober 2023 - Horn">
            <a:extLst>
              <a:ext uri="{FF2B5EF4-FFF2-40B4-BE49-F238E27FC236}">
                <a16:creationId xmlns:a16="http://schemas.microsoft.com/office/drawing/2014/main" id="{30DC1903-2C27-336D-FCD3-EAC4FD0C9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171" y="0"/>
            <a:ext cx="8084280" cy="683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D873489-3F16-00FA-22ED-491D15EE2593}"/>
              </a:ext>
            </a:extLst>
          </p:cNvPr>
          <p:cNvSpPr/>
          <p:nvPr/>
        </p:nvSpPr>
        <p:spPr>
          <a:xfrm>
            <a:off x="4362452" y="-58003"/>
            <a:ext cx="4876800" cy="6974005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1174 h 6858000"/>
              <a:gd name="connsiteX3" fmla="*/ 4754329 w 4876800"/>
              <a:gd name="connsiteY3" fmla="*/ 9591 h 6858000"/>
              <a:gd name="connsiteX4" fmla="*/ 3304719 w 4876800"/>
              <a:gd name="connsiteY4" fmla="*/ 2516352 h 6858000"/>
              <a:gd name="connsiteX5" fmla="*/ 3304008 w 4876800"/>
              <a:gd name="connsiteY5" fmla="*/ 4336217 h 6858000"/>
              <a:gd name="connsiteX6" fmla="*/ 4745281 w 4876800"/>
              <a:gd name="connsiteY6" fmla="*/ 6846921 h 6858000"/>
              <a:gd name="connsiteX7" fmla="*/ 4876800 w 4876800"/>
              <a:gd name="connsiteY7" fmla="*/ 6857541 h 6858000"/>
              <a:gd name="connsiteX8" fmla="*/ 4876800 w 4876800"/>
              <a:gd name="connsiteY8" fmla="*/ 6858000 h 6858000"/>
              <a:gd name="connsiteX9" fmla="*/ 0 w 48768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1174"/>
                </a:lnTo>
                <a:lnTo>
                  <a:pt x="4754329" y="9591"/>
                </a:lnTo>
                <a:cubicBezTo>
                  <a:pt x="4073068" y="116746"/>
                  <a:pt x="3489145" y="1112018"/>
                  <a:pt x="3304719" y="2516352"/>
                </a:cubicBezTo>
                <a:cubicBezTo>
                  <a:pt x="3226525" y="3111767"/>
                  <a:pt x="3226280" y="3740533"/>
                  <a:pt x="3304008" y="4336217"/>
                </a:cubicBezTo>
                <a:cubicBezTo>
                  <a:pt x="3486703" y="5736337"/>
                  <a:pt x="4066597" y="6732172"/>
                  <a:pt x="4745281" y="6846921"/>
                </a:cubicBezTo>
                <a:lnTo>
                  <a:pt x="4876800" y="6857541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24E244-4B76-579B-8F02-ED41584B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00000"/>
            <a:ext cx="10515600" cy="1325563"/>
          </a:xfrm>
        </p:spPr>
        <p:txBody>
          <a:bodyPr/>
          <a:lstStyle/>
          <a:p>
            <a:r>
              <a:rPr lang="de-DE" dirty="0"/>
              <a:t>Ehrenkodex und Leben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BD5819F-4236-2025-FBEB-3834DEC7CF16}"/>
              </a:ext>
            </a:extLst>
          </p:cNvPr>
          <p:cNvGrpSpPr/>
          <p:nvPr/>
        </p:nvGrpSpPr>
        <p:grpSpPr>
          <a:xfrm>
            <a:off x="838200" y="1782859"/>
            <a:ext cx="6202680" cy="3932005"/>
            <a:chOff x="838200" y="1782859"/>
            <a:chExt cx="4552950" cy="3932005"/>
          </a:xfrm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BBE5B0A-0E81-D5CA-6D9B-40559647AF96}"/>
                </a:ext>
              </a:extLst>
            </p:cNvPr>
            <p:cNvSpPr/>
            <p:nvPr/>
          </p:nvSpPr>
          <p:spPr>
            <a:xfrm>
              <a:off x="838200" y="1782859"/>
              <a:ext cx="4552950" cy="1006061"/>
            </a:xfrm>
            <a:custGeom>
              <a:avLst/>
              <a:gdLst>
                <a:gd name="connsiteX0" fmla="*/ 0 w 4552950"/>
                <a:gd name="connsiteY0" fmla="*/ 292132 h 1752759"/>
                <a:gd name="connsiteX1" fmla="*/ 292132 w 4552950"/>
                <a:gd name="connsiteY1" fmla="*/ 0 h 1752759"/>
                <a:gd name="connsiteX2" fmla="*/ 4260818 w 4552950"/>
                <a:gd name="connsiteY2" fmla="*/ 0 h 1752759"/>
                <a:gd name="connsiteX3" fmla="*/ 4552950 w 4552950"/>
                <a:gd name="connsiteY3" fmla="*/ 292132 h 1752759"/>
                <a:gd name="connsiteX4" fmla="*/ 4552950 w 4552950"/>
                <a:gd name="connsiteY4" fmla="*/ 1460627 h 1752759"/>
                <a:gd name="connsiteX5" fmla="*/ 4260818 w 4552950"/>
                <a:gd name="connsiteY5" fmla="*/ 1752759 h 1752759"/>
                <a:gd name="connsiteX6" fmla="*/ 292132 w 4552950"/>
                <a:gd name="connsiteY6" fmla="*/ 1752759 h 1752759"/>
                <a:gd name="connsiteX7" fmla="*/ 0 w 4552950"/>
                <a:gd name="connsiteY7" fmla="*/ 1460627 h 1752759"/>
                <a:gd name="connsiteX8" fmla="*/ 0 w 4552950"/>
                <a:gd name="connsiteY8" fmla="*/ 292132 h 175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950" h="1752759">
                  <a:moveTo>
                    <a:pt x="0" y="292132"/>
                  </a:moveTo>
                  <a:cubicBezTo>
                    <a:pt x="0" y="130792"/>
                    <a:pt x="130792" y="0"/>
                    <a:pt x="292132" y="0"/>
                  </a:cubicBezTo>
                  <a:lnTo>
                    <a:pt x="4260818" y="0"/>
                  </a:lnTo>
                  <a:cubicBezTo>
                    <a:pt x="4422158" y="0"/>
                    <a:pt x="4552950" y="130792"/>
                    <a:pt x="4552950" y="292132"/>
                  </a:cubicBezTo>
                  <a:lnTo>
                    <a:pt x="4552950" y="1460627"/>
                  </a:lnTo>
                  <a:cubicBezTo>
                    <a:pt x="4552950" y="1621967"/>
                    <a:pt x="4422158" y="1752759"/>
                    <a:pt x="4260818" y="1752759"/>
                  </a:cubicBezTo>
                  <a:lnTo>
                    <a:pt x="292132" y="1752759"/>
                  </a:lnTo>
                  <a:cubicBezTo>
                    <a:pt x="130792" y="1752759"/>
                    <a:pt x="0" y="1621967"/>
                    <a:pt x="0" y="1460627"/>
                  </a:cubicBezTo>
                  <a:lnTo>
                    <a:pt x="0" y="292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43" tIns="268443" rIns="268443" bIns="268443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4800" kern="1200" dirty="0"/>
                <a:t>Turniere</a:t>
              </a:r>
              <a:endParaRPr lang="de-DE" sz="500" kern="120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AB81BB3-088C-7F2D-7DE4-A3E4EF6848AF}"/>
                </a:ext>
              </a:extLst>
            </p:cNvPr>
            <p:cNvSpPr/>
            <p:nvPr/>
          </p:nvSpPr>
          <p:spPr>
            <a:xfrm>
              <a:off x="838200" y="2881091"/>
              <a:ext cx="4552950" cy="2833773"/>
            </a:xfrm>
            <a:custGeom>
              <a:avLst/>
              <a:gdLst>
                <a:gd name="connsiteX0" fmla="*/ 0 w 4552950"/>
                <a:gd name="connsiteY0" fmla="*/ 0 h 2175699"/>
                <a:gd name="connsiteX1" fmla="*/ 4552950 w 4552950"/>
                <a:gd name="connsiteY1" fmla="*/ 0 h 2175699"/>
                <a:gd name="connsiteX2" fmla="*/ 4552950 w 4552950"/>
                <a:gd name="connsiteY2" fmla="*/ 2175699 h 2175699"/>
                <a:gd name="connsiteX3" fmla="*/ 0 w 4552950"/>
                <a:gd name="connsiteY3" fmla="*/ 2175699 h 2175699"/>
                <a:gd name="connsiteX4" fmla="*/ 0 w 4552950"/>
                <a:gd name="connsiteY4" fmla="*/ 0 h 217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2950" h="2175699">
                  <a:moveTo>
                    <a:pt x="0" y="0"/>
                  </a:moveTo>
                  <a:lnTo>
                    <a:pt x="4552950" y="0"/>
                  </a:lnTo>
                  <a:lnTo>
                    <a:pt x="4552950" y="2175699"/>
                  </a:lnTo>
                  <a:lnTo>
                    <a:pt x="0" y="21756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556" tIns="55880" rIns="312928" bIns="55880" numCol="1" spcCol="1270" anchor="t" anchorCtr="0">
              <a:noAutofit/>
            </a:bodyPr>
            <a:lstStyle/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kern="1200" dirty="0"/>
                <a:t> Schon als Knappe trainiert</a:t>
              </a: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dirty="0"/>
                <a:t> Ruhm und Erkennung</a:t>
              </a:r>
              <a:endParaRPr lang="de-DE" sz="4400" kern="1200" dirty="0"/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44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</p:txBody>
        </p:sp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3D580847-15D3-3B71-250C-A43865C03E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ld English Text MT" panose="03040902040508030806" pitchFamily="66" charset="0"/>
                <a:ea typeface="+mj-ea"/>
                <a:cs typeface="+mj-cs"/>
              </a:defRPr>
            </a:lvl1pPr>
          </a:lstStyle>
          <a:p>
            <a:r>
              <a:rPr lang="de-DE"/>
              <a:t>Ehrenkodex und Leben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6847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76B-860C-15AB-D207-D5F6BB10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Chess piece - Wikipedia">
            <a:extLst>
              <a:ext uri="{FF2B5EF4-FFF2-40B4-BE49-F238E27FC236}">
                <a16:creationId xmlns:a16="http://schemas.microsoft.com/office/drawing/2014/main" id="{FC96D35C-552F-A084-8A9E-E097EA64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13" y="3575713"/>
            <a:ext cx="4816785" cy="328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rictrac - Wikipedia">
            <a:extLst>
              <a:ext uri="{FF2B5EF4-FFF2-40B4-BE49-F238E27FC236}">
                <a16:creationId xmlns:a16="http://schemas.microsoft.com/office/drawing/2014/main" id="{FA18B2D3-688C-1C9E-F458-2913CE4A1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14" y="0"/>
            <a:ext cx="4816786" cy="36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4F506805-79D7-6AA5-CD57-6E66913860C6}"/>
              </a:ext>
            </a:extLst>
          </p:cNvPr>
          <p:cNvSpPr/>
          <p:nvPr/>
        </p:nvSpPr>
        <p:spPr>
          <a:xfrm>
            <a:off x="4362452" y="-58003"/>
            <a:ext cx="4876800" cy="6974005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1174 h 6858000"/>
              <a:gd name="connsiteX3" fmla="*/ 4754329 w 4876800"/>
              <a:gd name="connsiteY3" fmla="*/ 9591 h 6858000"/>
              <a:gd name="connsiteX4" fmla="*/ 3304719 w 4876800"/>
              <a:gd name="connsiteY4" fmla="*/ 2516352 h 6858000"/>
              <a:gd name="connsiteX5" fmla="*/ 3304008 w 4876800"/>
              <a:gd name="connsiteY5" fmla="*/ 4336217 h 6858000"/>
              <a:gd name="connsiteX6" fmla="*/ 4745281 w 4876800"/>
              <a:gd name="connsiteY6" fmla="*/ 6846921 h 6858000"/>
              <a:gd name="connsiteX7" fmla="*/ 4876800 w 4876800"/>
              <a:gd name="connsiteY7" fmla="*/ 6857541 h 6858000"/>
              <a:gd name="connsiteX8" fmla="*/ 4876800 w 4876800"/>
              <a:gd name="connsiteY8" fmla="*/ 6858000 h 6858000"/>
              <a:gd name="connsiteX9" fmla="*/ 0 w 48768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1174"/>
                </a:lnTo>
                <a:lnTo>
                  <a:pt x="4754329" y="9591"/>
                </a:lnTo>
                <a:cubicBezTo>
                  <a:pt x="4073068" y="116746"/>
                  <a:pt x="3489145" y="1112018"/>
                  <a:pt x="3304719" y="2516352"/>
                </a:cubicBezTo>
                <a:cubicBezTo>
                  <a:pt x="3226525" y="3111767"/>
                  <a:pt x="3226280" y="3740533"/>
                  <a:pt x="3304008" y="4336217"/>
                </a:cubicBezTo>
                <a:cubicBezTo>
                  <a:pt x="3486703" y="5736337"/>
                  <a:pt x="4066597" y="6732172"/>
                  <a:pt x="4745281" y="6846921"/>
                </a:cubicBezTo>
                <a:lnTo>
                  <a:pt x="4876800" y="6857541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3A1BA24-DDD6-A819-81C3-F86E03160AA8}"/>
              </a:ext>
            </a:extLst>
          </p:cNvPr>
          <p:cNvGrpSpPr/>
          <p:nvPr/>
        </p:nvGrpSpPr>
        <p:grpSpPr>
          <a:xfrm>
            <a:off x="838200" y="1782859"/>
            <a:ext cx="6074664" cy="3932005"/>
            <a:chOff x="838200" y="1782859"/>
            <a:chExt cx="4552950" cy="3932005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A661AA84-5084-1A1E-9882-158461646CEF}"/>
                </a:ext>
              </a:extLst>
            </p:cNvPr>
            <p:cNvSpPr/>
            <p:nvPr/>
          </p:nvSpPr>
          <p:spPr>
            <a:xfrm>
              <a:off x="838200" y="1782859"/>
              <a:ext cx="4552950" cy="969485"/>
            </a:xfrm>
            <a:custGeom>
              <a:avLst/>
              <a:gdLst>
                <a:gd name="connsiteX0" fmla="*/ 0 w 4552950"/>
                <a:gd name="connsiteY0" fmla="*/ 292132 h 1752759"/>
                <a:gd name="connsiteX1" fmla="*/ 292132 w 4552950"/>
                <a:gd name="connsiteY1" fmla="*/ 0 h 1752759"/>
                <a:gd name="connsiteX2" fmla="*/ 4260818 w 4552950"/>
                <a:gd name="connsiteY2" fmla="*/ 0 h 1752759"/>
                <a:gd name="connsiteX3" fmla="*/ 4552950 w 4552950"/>
                <a:gd name="connsiteY3" fmla="*/ 292132 h 1752759"/>
                <a:gd name="connsiteX4" fmla="*/ 4552950 w 4552950"/>
                <a:gd name="connsiteY4" fmla="*/ 1460627 h 1752759"/>
                <a:gd name="connsiteX5" fmla="*/ 4260818 w 4552950"/>
                <a:gd name="connsiteY5" fmla="*/ 1752759 h 1752759"/>
                <a:gd name="connsiteX6" fmla="*/ 292132 w 4552950"/>
                <a:gd name="connsiteY6" fmla="*/ 1752759 h 1752759"/>
                <a:gd name="connsiteX7" fmla="*/ 0 w 4552950"/>
                <a:gd name="connsiteY7" fmla="*/ 1460627 h 1752759"/>
                <a:gd name="connsiteX8" fmla="*/ 0 w 4552950"/>
                <a:gd name="connsiteY8" fmla="*/ 292132 h 175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950" h="1752759">
                  <a:moveTo>
                    <a:pt x="0" y="292132"/>
                  </a:moveTo>
                  <a:cubicBezTo>
                    <a:pt x="0" y="130792"/>
                    <a:pt x="130792" y="0"/>
                    <a:pt x="292132" y="0"/>
                  </a:cubicBezTo>
                  <a:lnTo>
                    <a:pt x="4260818" y="0"/>
                  </a:lnTo>
                  <a:cubicBezTo>
                    <a:pt x="4422158" y="0"/>
                    <a:pt x="4552950" y="130792"/>
                    <a:pt x="4552950" y="292132"/>
                  </a:cubicBezTo>
                  <a:lnTo>
                    <a:pt x="4552950" y="1460627"/>
                  </a:lnTo>
                  <a:cubicBezTo>
                    <a:pt x="4552950" y="1621967"/>
                    <a:pt x="4422158" y="1752759"/>
                    <a:pt x="4260818" y="1752759"/>
                  </a:cubicBezTo>
                  <a:lnTo>
                    <a:pt x="292132" y="1752759"/>
                  </a:lnTo>
                  <a:cubicBezTo>
                    <a:pt x="130792" y="1752759"/>
                    <a:pt x="0" y="1621967"/>
                    <a:pt x="0" y="1460627"/>
                  </a:cubicBezTo>
                  <a:lnTo>
                    <a:pt x="0" y="292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43" tIns="268443" rIns="268443" bIns="268443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4800" dirty="0"/>
                <a:t>Freizeit und Spiele</a:t>
              </a:r>
              <a:endParaRPr lang="de-DE" sz="500" kern="120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182A571A-B459-5B5E-6E84-425571A76461}"/>
                </a:ext>
              </a:extLst>
            </p:cNvPr>
            <p:cNvSpPr/>
            <p:nvPr/>
          </p:nvSpPr>
          <p:spPr>
            <a:xfrm>
              <a:off x="838200" y="2972531"/>
              <a:ext cx="4552950" cy="2742333"/>
            </a:xfrm>
            <a:custGeom>
              <a:avLst/>
              <a:gdLst>
                <a:gd name="connsiteX0" fmla="*/ 0 w 4552950"/>
                <a:gd name="connsiteY0" fmla="*/ 0 h 2175699"/>
                <a:gd name="connsiteX1" fmla="*/ 4552950 w 4552950"/>
                <a:gd name="connsiteY1" fmla="*/ 0 h 2175699"/>
                <a:gd name="connsiteX2" fmla="*/ 4552950 w 4552950"/>
                <a:gd name="connsiteY2" fmla="*/ 2175699 h 2175699"/>
                <a:gd name="connsiteX3" fmla="*/ 0 w 4552950"/>
                <a:gd name="connsiteY3" fmla="*/ 2175699 h 2175699"/>
                <a:gd name="connsiteX4" fmla="*/ 0 w 4552950"/>
                <a:gd name="connsiteY4" fmla="*/ 0 h 217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2950" h="2175699">
                  <a:moveTo>
                    <a:pt x="0" y="0"/>
                  </a:moveTo>
                  <a:lnTo>
                    <a:pt x="4552950" y="0"/>
                  </a:lnTo>
                  <a:lnTo>
                    <a:pt x="4552950" y="2175699"/>
                  </a:lnTo>
                  <a:lnTo>
                    <a:pt x="0" y="21756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556" tIns="55880" rIns="312928" bIns="55880" numCol="1" spcCol="1270" anchor="t" anchorCtr="0">
              <a:noAutofit/>
            </a:bodyPr>
            <a:lstStyle/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kern="1200" dirty="0"/>
                <a:t> </a:t>
              </a:r>
              <a:r>
                <a:rPr lang="de-DE" sz="4400" kern="1200" dirty="0" err="1"/>
                <a:t>Trictrac</a:t>
              </a:r>
              <a:endParaRPr lang="de-DE" sz="4400" kern="1200" dirty="0"/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dirty="0"/>
                <a:t> Schach</a:t>
              </a:r>
              <a:endParaRPr lang="de-DE" sz="4400" kern="1200" dirty="0"/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44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661A5AA7-EA9F-4A45-322C-0E06DD15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76473950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C4DC5-EDAE-A4BA-2BC5-99AE3711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95AEE065-8E69-2870-1042-1A50B7E5E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394B87-DDA5-5700-ED45-03CCF17D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69E95FA-ED7F-6368-7B65-AA0B5F24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876244"/>
            <a:ext cx="9144000" cy="110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Der </a:t>
            </a:r>
            <a:r>
              <a:rPr lang="en-US" sz="6000" dirty="0" err="1">
                <a:solidFill>
                  <a:srgbClr val="FFFFFF"/>
                </a:solidFill>
              </a:rPr>
              <a:t>Ritterschlag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8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E3F50-0C6C-5375-2E6D-A563CE94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BB8FD43C-CAAD-EAC2-F5E7-3A9BCC5D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B8899D-2E8A-CAF2-33FE-B6263D2E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82DF8F-BACA-5334-49EF-AD35F82E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0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Der </a:t>
            </a:r>
            <a:r>
              <a:rPr lang="en-US" sz="6000" dirty="0" err="1">
                <a:solidFill>
                  <a:srgbClr val="FFFFFF"/>
                </a:solidFill>
              </a:rPr>
              <a:t>Ritterschlag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7A95D98-582E-435B-27C6-F00A395112A0}"/>
              </a:ext>
            </a:extLst>
          </p:cNvPr>
          <p:cNvSpPr txBox="1"/>
          <p:nvPr/>
        </p:nvSpPr>
        <p:spPr>
          <a:xfrm>
            <a:off x="3375636" y="2888344"/>
            <a:ext cx="6102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Macht einen Knappen zum Ritter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„Im Namen Gottes, sei ein Ritter“</a:t>
            </a:r>
          </a:p>
        </p:txBody>
      </p:sp>
    </p:spTree>
    <p:extLst>
      <p:ext uri="{BB962C8B-B14F-4D97-AF65-F5344CB8AC3E}">
        <p14:creationId xmlns:p14="http://schemas.microsoft.com/office/powerpoint/2010/main" val="124155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51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urgen und Schlösser entdecken">
            <a:extLst>
              <a:ext uri="{FF2B5EF4-FFF2-40B4-BE49-F238E27FC236}">
                <a16:creationId xmlns:a16="http://schemas.microsoft.com/office/drawing/2014/main" id="{86CA5B7E-DA7F-598E-DA23-6CFCCCDF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6BD5CF-02C4-B81C-B53A-EF6E89AE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Lehen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53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42B9D-C398-77B7-DD0E-1BAA903C6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5129">
            <a:extLst>
              <a:ext uri="{FF2B5EF4-FFF2-40B4-BE49-F238E27FC236}">
                <a16:creationId xmlns:a16="http://schemas.microsoft.com/office/drawing/2014/main" id="{C03D32B5-82D1-6436-9344-95B9A03AA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urgen und Schlösser entdecken">
            <a:extLst>
              <a:ext uri="{FF2B5EF4-FFF2-40B4-BE49-F238E27FC236}">
                <a16:creationId xmlns:a16="http://schemas.microsoft.com/office/drawing/2014/main" id="{5E16C91D-D8BF-8757-B6C7-61DB7671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5A5E59-8DE6-556A-9933-D527516A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0628"/>
            <a:ext cx="9144000" cy="9822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Lehen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644074C-7B62-C751-AC34-1483EAAF2640}"/>
              </a:ext>
            </a:extLst>
          </p:cNvPr>
          <p:cNvSpPr txBox="1"/>
          <p:nvPr/>
        </p:nvSpPr>
        <p:spPr>
          <a:xfrm>
            <a:off x="3991429" y="2690335"/>
            <a:ext cx="4209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Stück Land, dass der Ritter von seinem Fürsten bekommt.</a:t>
            </a:r>
          </a:p>
          <a:p>
            <a:endParaRPr lang="de-DE" dirty="0"/>
          </a:p>
          <a:p>
            <a:r>
              <a:rPr lang="de-DE" dirty="0"/>
              <a:t>Im Gegenzug kämpft der Ritter für den Fürsten</a:t>
            </a:r>
          </a:p>
        </p:txBody>
      </p:sp>
    </p:spTree>
    <p:extLst>
      <p:ext uri="{BB962C8B-B14F-4D97-AF65-F5344CB8AC3E}">
        <p14:creationId xmlns:p14="http://schemas.microsoft.com/office/powerpoint/2010/main" val="1125036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Ritter, Rüstung, Kleidung, Gladiator enthält.&#10;&#10;Automatisch generierte Beschreibung">
            <a:extLst>
              <a:ext uri="{FF2B5EF4-FFF2-40B4-BE49-F238E27FC236}">
                <a16:creationId xmlns:a16="http://schemas.microsoft.com/office/drawing/2014/main" id="{C87FEBB2-CF39-34D3-F03B-C03C887A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/>
        </p:blipFill>
        <p:spPr>
          <a:xfrm>
            <a:off x="19" y="10"/>
            <a:ext cx="1225567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979D72-5A20-AB6F-EF82-9BBAFE91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AT" sz="6600" dirty="0">
                <a:solidFill>
                  <a:schemeClr val="bg1"/>
                </a:solidFill>
              </a:rPr>
              <a:t>Vielen Dank für eure Aufmerksamkeit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E1BE5-F2DA-ED18-D067-D66AFEC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B6D665-FFC8-8399-00E2-482D9B48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>
                <a:latin typeface="Abadi" panose="020B0604020104020204" pitchFamily="34" charset="0"/>
              </a:rPr>
              <a:t>Video: https://www.planet-schule.de/schwerpunkt/das-mittelalter-experiment/wie-wurde-man-ritter-film-100.html</a:t>
            </a:r>
          </a:p>
          <a:p>
            <a:endParaRPr lang="de-DE" dirty="0">
              <a:latin typeface="Abadi" panose="020B0604020104020204" pitchFamily="34" charset="0"/>
            </a:endParaRPr>
          </a:p>
          <a:p>
            <a:r>
              <a:rPr lang="de-DE" dirty="0">
                <a:latin typeface="Abadi" panose="020B0604020104020204" pitchFamily="34" charset="0"/>
              </a:rPr>
              <a:t>https://wallpapercave.com/wp/wp3318150.jpg</a:t>
            </a:r>
          </a:p>
          <a:p>
            <a:r>
              <a:rPr lang="de-DE" dirty="0">
                <a:latin typeface="Abadi" panose="020B0604020104020204" pitchFamily="34" charset="0"/>
              </a:rPr>
              <a:t>https://www.battlemerchant.com/media/image/b8/03/c9/Ritter-auf-dem-Schlachtfeld-Taktiken-und-Strategien-des-mittelalterlichen-Kampfes.jpg</a:t>
            </a:r>
          </a:p>
          <a:p>
            <a:r>
              <a:rPr lang="de-DE" dirty="0">
                <a:latin typeface="Abadi" panose="020B0604020104020204" pitchFamily="34" charset="0"/>
              </a:rPr>
              <a:t>https://kiwithek.wien/images/thumb/Ritterschlag.jpg/800px-Ritterschlag.jpg</a:t>
            </a:r>
          </a:p>
          <a:p>
            <a:r>
              <a:rPr lang="de-DE" dirty="0">
                <a:latin typeface="Abadi" panose="020B0604020104020204" pitchFamily="34" charset="0"/>
              </a:rPr>
              <a:t>http://www.askanier-berlin.de/fileadmin/Bruderschaft/Knappen/Knap_Gallerie/Tancred3.jpg</a:t>
            </a:r>
          </a:p>
          <a:p>
            <a:r>
              <a:rPr lang="de-DE" dirty="0">
                <a:latin typeface="Abadi" panose="020B0604020104020204" pitchFamily="34" charset="0"/>
              </a:rPr>
              <a:t>https://c8.alamy.com/compde/jf7e9n/wolfram-von-eschenbach-portrat-der-minnesanger-oder-mittelalterliche-deutsche-hofische-liebe-dichter-abbildung-aus-dem-codex-manesse-oder-grosse-heidelberger-liederhandschrift-von-rudiger-manesse-und-seinem-sohn-johannes-um-1300-fol-149v-autor-der-hofischen-romanze-parzival-quelle-fur-die-richard-wagnerss-oper-parsifal-1160-1220-jf7e9n.jpg</a:t>
            </a:r>
          </a:p>
          <a:p>
            <a:r>
              <a:rPr lang="de-DE" dirty="0">
                <a:latin typeface="Abadi" panose="020B0604020104020204" pitchFamily="34" charset="0"/>
              </a:rPr>
              <a:t>https://www.melbar.eu/items/Ruestungen/Ritterruestungen/Ritterruestung-15-Jh-A22362.jpg</a:t>
            </a:r>
          </a:p>
          <a:p>
            <a:r>
              <a:rPr lang="de-DE" dirty="0">
                <a:latin typeface="Abadi" panose="020B0604020104020204" pitchFamily="34" charset="0"/>
              </a:rPr>
              <a:t>https://upload.wikimedia.org/wikipedia/commons/thumb/d/db/Schwerttypen.jpg/1200px-Schwerttypen.jpg</a:t>
            </a:r>
          </a:p>
          <a:p>
            <a:r>
              <a:rPr lang="de-DE" dirty="0">
                <a:latin typeface="Abadi" panose="020B0604020104020204" pitchFamily="34" charset="0"/>
              </a:rPr>
              <a:t>https://encrypted-tbn0.gstatic.com/images?q=tbn:ANd9GcSkQNSTof-KON3e8jYwJmScytbym6E70TzGmg&amp;s</a:t>
            </a:r>
          </a:p>
          <a:p>
            <a:r>
              <a:rPr lang="de-DE" dirty="0">
                <a:latin typeface="Abadi" panose="020B0604020104020204" pitchFamily="34" charset="0"/>
              </a:rPr>
              <a:t>https://static.spektrum.de/fm/912/f1920x1080/Ritter-iStock-118240951_inakiantonana.jpg</a:t>
            </a:r>
          </a:p>
          <a:p>
            <a:r>
              <a:rPr lang="de-DE" dirty="0">
                <a:latin typeface="Abadi" panose="020B0604020104020204" pitchFamily="34" charset="0"/>
              </a:rPr>
              <a:t>https://media04.meinbezirk.at/article/2023/08/29/0/35998050_L.jpg?1693340919</a:t>
            </a:r>
          </a:p>
          <a:p>
            <a:r>
              <a:rPr lang="de-DE" dirty="0">
                <a:latin typeface="Abadi" panose="020B0604020104020204" pitchFamily="34" charset="0"/>
              </a:rPr>
              <a:t>https://image.jimcdn.com/app/cms/image/transf/dimension=265x10000:format=png/path/s5f8e6c6467ed7de0/image/i739f2d228e30107d/version/1493753979/image.png</a:t>
            </a:r>
          </a:p>
          <a:p>
            <a:r>
              <a:rPr lang="de-DE" dirty="0">
                <a:latin typeface="Abadi" panose="020B0604020104020204" pitchFamily="34" charset="0"/>
              </a:rPr>
              <a:t>https://upload.wikimedia.org/wikipedia/commons/thumb/f/f1/Trictrac_points.jpg/300px-Trictrac_points.jpg</a:t>
            </a:r>
          </a:p>
          <a:p>
            <a:r>
              <a:rPr lang="de-DE" dirty="0">
                <a:latin typeface="Abadi" panose="020B0604020104020204" pitchFamily="34" charset="0"/>
              </a:rPr>
              <a:t>https://upload.wikimedia.org/wikipedia/commons/thumb/4/4e/Chess_pieces_close_up.jpg/800px-Chess_pieces_close_up.jpg</a:t>
            </a:r>
          </a:p>
          <a:p>
            <a:r>
              <a:rPr lang="de-DE" dirty="0">
                <a:latin typeface="Abadi" panose="020B0604020104020204" pitchFamily="34" charset="0"/>
              </a:rPr>
              <a:t>https://www.kaernten.at/fileadmin/_processed_/f/0/csm_Seenschleife_Hochosterwitz_Stabentheiner_FHD-148_3ed3cc8cfa.jpg</a:t>
            </a:r>
          </a:p>
        </p:txBody>
      </p:sp>
    </p:spTree>
    <p:extLst>
      <p:ext uri="{BB962C8B-B14F-4D97-AF65-F5344CB8AC3E}">
        <p14:creationId xmlns:p14="http://schemas.microsoft.com/office/powerpoint/2010/main" val="309646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9707" y="-1193800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03336" y="5013960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122" y="-512326"/>
            <a:ext cx="12612243" cy="788265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B36B2D-7994-4C47-37DF-906AF6E42E94}"/>
              </a:ext>
            </a:extLst>
          </p:cNvPr>
          <p:cNvGrpSpPr/>
          <p:nvPr/>
        </p:nvGrpSpPr>
        <p:grpSpPr>
          <a:xfrm>
            <a:off x="12192000" y="1193800"/>
            <a:ext cx="6625391" cy="3125067"/>
            <a:chOff x="5134873" y="776436"/>
            <a:chExt cx="6625391" cy="31250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DF8285-D228-50FA-64A0-A2270FD8D505}"/>
                </a:ext>
              </a:extLst>
            </p:cNvPr>
            <p:cNvSpPr txBox="1"/>
            <p:nvPr/>
          </p:nvSpPr>
          <p:spPr>
            <a:xfrm>
              <a:off x="6365304" y="776436"/>
              <a:ext cx="539496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Wer konnte Ritter werden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wurde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man Ritter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Ausbildung</a:t>
              </a:r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Pflichten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eines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Ritters</a:t>
              </a:r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</p:txBody>
        </p:sp>
        <p:pic>
          <p:nvPicPr>
            <p:cNvPr id="8" name="Picture 7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46C1E8D6-44EB-09C1-87A0-B9AD7EE2B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6" y="776436"/>
              <a:ext cx="1175553" cy="523706"/>
            </a:xfrm>
            <a:prstGeom prst="rect">
              <a:avLst/>
            </a:prstGeom>
          </p:spPr>
        </p:pic>
        <p:pic>
          <p:nvPicPr>
            <p:cNvPr id="10" name="Picture 9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5B4F8012-838A-6D39-AA35-17D57CFD4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5" y="1655276"/>
              <a:ext cx="1175553" cy="523706"/>
            </a:xfrm>
            <a:prstGeom prst="rect">
              <a:avLst/>
            </a:prstGeom>
          </p:spPr>
        </p:pic>
        <p:pic>
          <p:nvPicPr>
            <p:cNvPr id="11" name="Picture 10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EE7ABFAF-6CB2-D2FB-E53A-2EE5D994A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2498958"/>
              <a:ext cx="1175553" cy="523706"/>
            </a:xfrm>
            <a:prstGeom prst="rect">
              <a:avLst/>
            </a:prstGeom>
          </p:spPr>
        </p:pic>
        <p:pic>
          <p:nvPicPr>
            <p:cNvPr id="12" name="Picture 11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1D377EBF-FB09-8BEB-91B9-3F193FFF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3377797"/>
              <a:ext cx="1175553" cy="523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07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6338" y="-512326"/>
            <a:ext cx="12612243" cy="7882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227" y="-2387600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741346" y="5202238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47C687-C3D6-C52F-12A4-B9F0E93F1BD5}"/>
              </a:ext>
            </a:extLst>
          </p:cNvPr>
          <p:cNvGrpSpPr/>
          <p:nvPr/>
        </p:nvGrpSpPr>
        <p:grpSpPr>
          <a:xfrm>
            <a:off x="5134873" y="776436"/>
            <a:ext cx="6625391" cy="3970318"/>
            <a:chOff x="5134873" y="776436"/>
            <a:chExt cx="6625391" cy="3970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8C2166-35BF-5849-AA53-F2DF56802BE3}"/>
                </a:ext>
              </a:extLst>
            </p:cNvPr>
            <p:cNvSpPr txBox="1"/>
            <p:nvPr/>
          </p:nvSpPr>
          <p:spPr>
            <a:xfrm>
              <a:off x="6365304" y="776436"/>
              <a:ext cx="539496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Was ist ein Ritter eigentlich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Der Weg zum Ritter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Rüstung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und Waffen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Ehrenkodex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und Leben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Ritterschlag</a:t>
              </a:r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</p:txBody>
        </p:sp>
        <p:pic>
          <p:nvPicPr>
            <p:cNvPr id="6" name="Picture 5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B8A7E176-EA51-CF87-8951-8F43201B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6" y="776436"/>
              <a:ext cx="1175553" cy="523706"/>
            </a:xfrm>
            <a:prstGeom prst="rect">
              <a:avLst/>
            </a:prstGeom>
          </p:spPr>
        </p:pic>
        <p:pic>
          <p:nvPicPr>
            <p:cNvPr id="8" name="Picture 7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21D347AB-A5FB-D9ED-AF17-FDEDEA79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5" y="1655276"/>
              <a:ext cx="1175553" cy="523706"/>
            </a:xfrm>
            <a:prstGeom prst="rect">
              <a:avLst/>
            </a:prstGeom>
          </p:spPr>
        </p:pic>
        <p:pic>
          <p:nvPicPr>
            <p:cNvPr id="10" name="Picture 9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9BBAF95D-312C-9C01-8DB9-88970EA2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2498958"/>
              <a:ext cx="1175553" cy="523706"/>
            </a:xfrm>
            <a:prstGeom prst="rect">
              <a:avLst/>
            </a:prstGeom>
          </p:spPr>
        </p:pic>
        <p:pic>
          <p:nvPicPr>
            <p:cNvPr id="11" name="Picture 10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39D04FF7-E3BD-0839-CFA1-DBF0AC8CC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3377797"/>
              <a:ext cx="1175553" cy="523706"/>
            </a:xfrm>
            <a:prstGeom prst="rect">
              <a:avLst/>
            </a:prstGeom>
          </p:spPr>
        </p:pic>
      </p:grpSp>
      <p:pic>
        <p:nvPicPr>
          <p:cNvPr id="5" name="Picture 10" descr="A black and white image of a sword&#10;&#10;Description automatically generated">
            <a:extLst>
              <a:ext uri="{FF2B5EF4-FFF2-40B4-BE49-F238E27FC236}">
                <a16:creationId xmlns:a16="http://schemas.microsoft.com/office/drawing/2014/main" id="{5758C907-6BEA-EC1C-828B-24D4D83A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4872" y="4203575"/>
            <a:ext cx="1175553" cy="5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8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B4AC3-CD2A-8966-F4D9-3F4F41A6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tter-auf-dem-Schlachtfeld-Taktiken-und-Strategien-des-mittelalterlichen-Kampfes">
            <a:extLst>
              <a:ext uri="{FF2B5EF4-FFF2-40B4-BE49-F238E27FC236}">
                <a16:creationId xmlns:a16="http://schemas.microsoft.com/office/drawing/2014/main" id="{04B40B6B-C9CB-758A-5768-35B3947432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028C70-3E3E-CBEA-34DB-189E79D8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Was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sind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Ritter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eigentlich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7C22CD6C-FD8A-E8A4-6F09-CD8FE7991DCA}"/>
              </a:ext>
            </a:extLst>
          </p:cNvPr>
          <p:cNvSpPr txBox="1"/>
          <p:nvPr/>
        </p:nvSpPr>
        <p:spPr>
          <a:xfrm>
            <a:off x="6096000" y="1619250"/>
            <a:ext cx="4972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Elitekämpfer des Mittelalters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Söhne von Adeligen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Ritter kommt von Reiter</a:t>
            </a:r>
          </a:p>
        </p:txBody>
      </p:sp>
    </p:spTree>
    <p:extLst>
      <p:ext uri="{BB962C8B-B14F-4D97-AF65-F5344CB8AC3E}">
        <p14:creationId xmlns:p14="http://schemas.microsoft.com/office/powerpoint/2010/main" val="36519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6BF-7C8B-D31D-01A4-A14F6984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B3F378C-D563-4BAE-9342-7630BB563D89}"/>
              </a:ext>
            </a:extLst>
          </p:cNvPr>
          <p:cNvGrpSpPr/>
          <p:nvPr/>
        </p:nvGrpSpPr>
        <p:grpSpPr>
          <a:xfrm>
            <a:off x="12600000" y="2090057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8F8427CD-7A18-DD0F-BBD4-FB9593A9F7F7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1D1B4F4F-D45F-78A1-8DBC-235CB150DC63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7D1CC974-E504-8E7C-2FA7-BC64BC470066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6E78ECE1-82A9-F7A9-395B-C2EABFF4FC95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83B5B961-17D5-F033-3E17-7B6F3476F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C976D0A0-98FD-3E5B-372F-65591D1327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065D173A-D914-98D9-770A-84A180E0AD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BDDA0647-146B-6EB5-443F-9514A88DC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8DE5482B-6BA0-7887-E453-0153082DEDA1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B222BAC6-D76E-8A40-46D9-1C5B955CE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389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09BB173-DD52-A780-8027-A3712049A790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A8CED82E-7C5E-C886-113A-1FB641F45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BCF94D9-C5D9-652A-D25F-D7DE780805EB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49175435-0A1C-1260-E6FF-74B989CAEF36}"/>
              </a:ext>
            </a:extLst>
          </p:cNvPr>
          <p:cNvSpPr/>
          <p:nvPr/>
        </p:nvSpPr>
        <p:spPr>
          <a:xfrm>
            <a:off x="3263576" y="5455559"/>
            <a:ext cx="199053" cy="2143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B77223-118E-92E6-3C1F-1A8F01A467FD}"/>
              </a:ext>
            </a:extLst>
          </p:cNvPr>
          <p:cNvSpPr/>
          <p:nvPr/>
        </p:nvSpPr>
        <p:spPr>
          <a:xfrm>
            <a:off x="3462628" y="5544457"/>
            <a:ext cx="8729371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3087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616C-64C0-5EB8-B73E-79D830F6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AB847-6EDC-85E5-4D5F-5BFFD27B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E951700-2974-D3FD-93A4-A64329FAC494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9AEBE1-FA59-190A-624D-1B0BE472C9CB}"/>
              </a:ext>
            </a:extLst>
          </p:cNvPr>
          <p:cNvGrpSpPr/>
          <p:nvPr/>
        </p:nvGrpSpPr>
        <p:grpSpPr>
          <a:xfrm>
            <a:off x="48657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F9BBBC1-4280-BECB-5756-46FFB0F9C248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01043CD6-C86F-49B6-FDFF-A7D63A3278C1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A224ACE2-E2EC-D21B-DD41-C9DE400EC19C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70C0C212-CCEA-615C-00EB-33CCD032F3F9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8EA725A1-02C8-3B96-9764-9BF26360F9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7B147880-BED6-01BE-E776-BD0E50CDF5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D9B5B7BB-BA33-C700-BF59-148E557AE6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F0BBAEED-66F3-0DC5-2665-860A6676F4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E0EB367-A444-0C67-8B3C-CE30CE900F72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58F82D67-D3B0-1749-4F03-E26A3AAD5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389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2297CE9-C692-F82E-3002-7F86EF3CD9CA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719F2089-5A81-DC63-B620-9A0DF2BC4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6CE60A0-26F8-7F2A-1D56-56730745437D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03907DAE-5DEC-BEDA-8976-6BC8B83E4848}"/>
              </a:ext>
            </a:extLst>
          </p:cNvPr>
          <p:cNvSpPr txBox="1"/>
          <p:nvPr/>
        </p:nvSpPr>
        <p:spPr>
          <a:xfrm>
            <a:off x="7006393" y="248433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Grundausbildung im Höfischen Benehmen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Reiten und Bogenschießen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B232F80-8D1D-B1A2-C308-483EC6C8BA58}"/>
              </a:ext>
            </a:extLst>
          </p:cNvPr>
          <p:cNvSpPr/>
          <p:nvPr/>
        </p:nvSpPr>
        <p:spPr>
          <a:xfrm>
            <a:off x="-145208" y="5457102"/>
            <a:ext cx="199053" cy="2143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06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673FA-5A7D-7BC7-E08C-C77014BC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E43FB-A899-AF7C-6C2C-5F56F36A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43C7347-F42E-790B-DB29-12B95BC4DF09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A28A7FB-841A-74A4-2421-C02D0C06FD9F}"/>
              </a:ext>
            </a:extLst>
          </p:cNvPr>
          <p:cNvGrpSpPr/>
          <p:nvPr/>
        </p:nvGrpSpPr>
        <p:grpSpPr>
          <a:xfrm>
            <a:off x="-41259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723C30D8-896E-8D79-476F-C600BF09756C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F19FD1C9-4DE5-6472-D393-CEDD62C7317C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53DE7F7A-0C3C-C3B2-4036-E8FD6F979DCF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8F4D3A31-E232-EA79-E6E8-67F2D4E5B7D5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6E80B11F-0B38-39B9-94FC-EC37814A1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C961F9D7-F35D-322A-8117-9AEDFD55F8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18955C78-A082-D3C4-3C30-AC9C9BEF1F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E0ED41C4-02CC-33BE-D884-81865F1535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FCB701B-DE24-7811-CF33-0E4E716CEE8D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C76C4747-2201-025C-0EF3-EC8084E90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807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423D335-B859-64C5-68AD-EC0F0A374596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5839D6B4-6959-A74A-88E8-49406D127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F2C97F1-0C9F-A3C8-3890-EC8918D6F06F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DF4F200D-7D01-CD68-7301-39C62B5F2DD6}"/>
              </a:ext>
            </a:extLst>
          </p:cNvPr>
          <p:cNvSpPr txBox="1"/>
          <p:nvPr/>
        </p:nvSpPr>
        <p:spPr>
          <a:xfrm>
            <a:off x="7006393" y="2484331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Grundfertigkeiten eines Ritters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Kriegerische Fähigkeiten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Ritterliche Lebensweise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0A888D6-0575-F109-FA16-8DADB1D46E66}"/>
              </a:ext>
            </a:extLst>
          </p:cNvPr>
          <p:cNvSpPr/>
          <p:nvPr/>
        </p:nvSpPr>
        <p:spPr>
          <a:xfrm>
            <a:off x="-823232" y="5542486"/>
            <a:ext cx="199053" cy="2143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579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B5342-6318-D276-B543-D51D19A5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B417E-3523-8B83-5BE1-2FF3DC9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DB166FF-59B2-0F12-A850-CC6850772A77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D2A038-AC31-CACC-78E3-48A20BC208DE}"/>
              </a:ext>
            </a:extLst>
          </p:cNvPr>
          <p:cNvGrpSpPr/>
          <p:nvPr/>
        </p:nvGrpSpPr>
        <p:grpSpPr>
          <a:xfrm>
            <a:off x="-131175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511F1FE-9DD5-413E-A4C0-06EC0707B0B7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0E4077E8-AE49-65BE-4D49-F0128046E2ED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A5BA3382-5FA2-8E2A-0564-E1DAE7BECAA5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7BFA0C60-9042-4FAF-F105-7F820B78F6D7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51DC6F5D-006A-B2D3-C52D-3C179E95E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50945E95-E161-5D3B-6D3E-1B89B0CB65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2AD804BB-634B-7480-97A4-8317AB276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FDD66AA3-5564-7F8E-378A-E4B53C0B18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053CFE-3BB8-1BD9-EDEE-F31B8CD197F2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65F9D623-F458-6B12-46CA-E6B669B72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807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EE8AB02-4082-39CF-293E-9126ABEEC4D2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1195C280-FAA3-F1E7-6137-FE4F41607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7946467-CFD5-640A-1E7E-EC69C5DA64D9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1DE4FD01-B8A6-BE71-0835-4E45FD54D524}"/>
              </a:ext>
            </a:extLst>
          </p:cNvPr>
          <p:cNvSpPr txBox="1"/>
          <p:nvPr/>
        </p:nvSpPr>
        <p:spPr>
          <a:xfrm>
            <a:off x="7006393" y="248433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Ende der Ausbildung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Lehen</a:t>
            </a:r>
          </a:p>
        </p:txBody>
      </p:sp>
    </p:spTree>
    <p:extLst>
      <p:ext uri="{BB962C8B-B14F-4D97-AF65-F5344CB8AC3E}">
        <p14:creationId xmlns:p14="http://schemas.microsoft.com/office/powerpoint/2010/main" val="156795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1E747-FEB7-1D69-7D41-80DFC48E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Rüstung</a:t>
            </a:r>
          </a:p>
        </p:txBody>
      </p:sp>
      <p:pic>
        <p:nvPicPr>
          <p:cNvPr id="2050" name="Picture 2" descr="Ritterrüstung, Rüstungstahl, tragbar 2765.00 € Ritterrüstung, Rüstungstahl,  tragbar kaufen">
            <a:extLst>
              <a:ext uri="{FF2B5EF4-FFF2-40B4-BE49-F238E27FC236}">
                <a16:creationId xmlns:a16="http://schemas.microsoft.com/office/drawing/2014/main" id="{AC644E9D-BFF6-5C15-121C-A4A00471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3" y="365125"/>
            <a:ext cx="2648251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ste der Schwerttypen – Wikipedia">
            <a:extLst>
              <a:ext uri="{FF2B5EF4-FFF2-40B4-BE49-F238E27FC236}">
                <a16:creationId xmlns:a16="http://schemas.microsoft.com/office/drawing/2014/main" id="{AB0C54E9-637E-3FE6-6122-69B587C8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04" y="1619250"/>
            <a:ext cx="4081596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mobil Waffen Schwerter Degen Säbel Messer Ritter ACW (W8) | eBay">
            <a:extLst>
              <a:ext uri="{FF2B5EF4-FFF2-40B4-BE49-F238E27FC236}">
                <a16:creationId xmlns:a16="http://schemas.microsoft.com/office/drawing/2014/main" id="{922A8AA7-30C4-3EF4-CCE7-DDFD6D1A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274344"/>
            <a:ext cx="3238500" cy="18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FE75013-F3E9-D208-F6A1-59A6E59613E6}"/>
              </a:ext>
            </a:extLst>
          </p:cNvPr>
          <p:cNvSpPr txBox="1"/>
          <p:nvPr/>
        </p:nvSpPr>
        <p:spPr>
          <a:xfrm>
            <a:off x="2857500" y="60746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sz="4400" dirty="0">
                <a:latin typeface="Old English Text MT" panose="03040902040508030806" pitchFamily="66" charset="0"/>
              </a:rPr>
              <a:t>und Waffen</a:t>
            </a:r>
            <a:endParaRPr lang="de-AT" sz="4400" dirty="0"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33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restig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Breitbild</PresentationFormat>
  <Paragraphs>126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Abadi</vt:lpstr>
      <vt:lpstr>Agency FB</vt:lpstr>
      <vt:lpstr>Aptos</vt:lpstr>
      <vt:lpstr>Aptos Display</vt:lpstr>
      <vt:lpstr>Arial</vt:lpstr>
      <vt:lpstr>Old English Text MT</vt:lpstr>
      <vt:lpstr>Office Theme</vt:lpstr>
      <vt:lpstr>Wie wurde man Ritter?</vt:lpstr>
      <vt:lpstr>Wie wurde man Ritter?</vt:lpstr>
      <vt:lpstr>Wie wurde man Ritter?</vt:lpstr>
      <vt:lpstr>Was sind Ritter eigentlich?</vt:lpstr>
      <vt:lpstr>Der Weg zum Ritter</vt:lpstr>
      <vt:lpstr>Der Weg zum Ritter</vt:lpstr>
      <vt:lpstr>Der Weg zum Ritter</vt:lpstr>
      <vt:lpstr>Der Weg zum Ritter</vt:lpstr>
      <vt:lpstr>Rüstung</vt:lpstr>
      <vt:lpstr>Rüstung</vt:lpstr>
      <vt:lpstr>Ehrenkodex und Leben</vt:lpstr>
      <vt:lpstr>Ehrenkodex und Leben</vt:lpstr>
      <vt:lpstr>Ehrenkodex und Leben</vt:lpstr>
      <vt:lpstr>Der Ritterschlag</vt:lpstr>
      <vt:lpstr>Der Ritterschlag</vt:lpstr>
      <vt:lpstr>Lehen</vt:lpstr>
      <vt:lpstr>Lehen</vt:lpstr>
      <vt:lpstr>Vielen Dank für eure Aufmerksamkeit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 wurde man Ritter?</dc:title>
  <dc:creator>lukasgrunzweil@gmail.com</dc:creator>
  <cp:lastModifiedBy>Lukas Grünzweil</cp:lastModifiedBy>
  <cp:revision>12</cp:revision>
  <dcterms:created xsi:type="dcterms:W3CDTF">2024-10-21T07:32:56Z</dcterms:created>
  <dcterms:modified xsi:type="dcterms:W3CDTF">2024-11-14T19:15:22Z</dcterms:modified>
</cp:coreProperties>
</file>